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86" r:id="rId7"/>
    <p:sldId id="289" r:id="rId8"/>
    <p:sldId id="290" r:id="rId9"/>
    <p:sldId id="291" r:id="rId10"/>
    <p:sldId id="292" r:id="rId11"/>
    <p:sldId id="295" r:id="rId12"/>
    <p:sldId id="294" r:id="rId13"/>
    <p:sldId id="297" r:id="rId14"/>
    <p:sldId id="298" r:id="rId15"/>
    <p:sldId id="266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646" autoAdjust="0"/>
  </p:normalViewPr>
  <p:slideViewPr>
    <p:cSldViewPr snapToGrid="0">
      <p:cViewPr varScale="1">
        <p:scale>
          <a:sx n="82" d="100"/>
          <a:sy n="82" d="100"/>
        </p:scale>
        <p:origin x="486" y="90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F2C13-DCAC-4BDF-B692-10D495C61D0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FFAF928-356C-4555-BDDB-1333303D4125}">
      <dgm:prSet/>
      <dgm:spPr/>
      <dgm:t>
        <a:bodyPr/>
        <a:lstStyle/>
        <a:p>
          <a:r>
            <a:rPr lang="en-US"/>
            <a:t>A software prototype is a simplified version of a software application.</a:t>
          </a:r>
        </a:p>
      </dgm:t>
    </dgm:pt>
    <dgm:pt modelId="{5C65D17B-4135-40FD-8858-9D54FC50FE01}" type="parTrans" cxnId="{CE743ADD-074A-497A-B1B1-F709186AF093}">
      <dgm:prSet/>
      <dgm:spPr/>
      <dgm:t>
        <a:bodyPr/>
        <a:lstStyle/>
        <a:p>
          <a:endParaRPr lang="en-US"/>
        </a:p>
      </dgm:t>
    </dgm:pt>
    <dgm:pt modelId="{C094403B-BA75-4960-91F3-9FFDEBE25D75}" type="sibTrans" cxnId="{CE743ADD-074A-497A-B1B1-F709186AF093}">
      <dgm:prSet/>
      <dgm:spPr/>
      <dgm:t>
        <a:bodyPr/>
        <a:lstStyle/>
        <a:p>
          <a:endParaRPr lang="en-US"/>
        </a:p>
      </dgm:t>
    </dgm:pt>
    <dgm:pt modelId="{6662881B-733B-4D5C-A746-28B0F2C7A28D}">
      <dgm:prSet/>
      <dgm:spPr/>
      <dgm:t>
        <a:bodyPr/>
        <a:lstStyle/>
        <a:p>
          <a:r>
            <a:rPr lang="en-US"/>
            <a:t>It is created early in the development process to explore ideas and gather user feedback.</a:t>
          </a:r>
        </a:p>
      </dgm:t>
    </dgm:pt>
    <dgm:pt modelId="{A5FD5065-A7D6-47BA-9410-3C2DA5237EEF}" type="parTrans" cxnId="{2399859C-5659-46B8-9AF3-BF875A3EAB6A}">
      <dgm:prSet/>
      <dgm:spPr/>
      <dgm:t>
        <a:bodyPr/>
        <a:lstStyle/>
        <a:p>
          <a:endParaRPr lang="en-US"/>
        </a:p>
      </dgm:t>
    </dgm:pt>
    <dgm:pt modelId="{60E5A4A3-3340-4A3B-BE3B-345EDD2E7CFD}" type="sibTrans" cxnId="{2399859C-5659-46B8-9AF3-BF875A3EAB6A}">
      <dgm:prSet/>
      <dgm:spPr/>
      <dgm:t>
        <a:bodyPr/>
        <a:lstStyle/>
        <a:p>
          <a:endParaRPr lang="en-US"/>
        </a:p>
      </dgm:t>
    </dgm:pt>
    <dgm:pt modelId="{FDD49E67-F2B5-474B-A939-B667AB17505A}">
      <dgm:prSet/>
      <dgm:spPr/>
      <dgm:t>
        <a:bodyPr/>
        <a:lstStyle/>
        <a:p>
          <a:r>
            <a:rPr lang="en-US"/>
            <a:t>It help visualize how the final software look and function</a:t>
          </a:r>
        </a:p>
      </dgm:t>
    </dgm:pt>
    <dgm:pt modelId="{B80B1223-E25A-452C-B04A-0BD4ABD666FF}" type="parTrans" cxnId="{F5B56F07-1F00-4FE0-B0B6-A728F3AD9788}">
      <dgm:prSet/>
      <dgm:spPr/>
      <dgm:t>
        <a:bodyPr/>
        <a:lstStyle/>
        <a:p>
          <a:endParaRPr lang="en-US"/>
        </a:p>
      </dgm:t>
    </dgm:pt>
    <dgm:pt modelId="{C5C3E85D-CDEB-4F0E-8904-0AC5A8843A91}" type="sibTrans" cxnId="{F5B56F07-1F00-4FE0-B0B6-A728F3AD9788}">
      <dgm:prSet/>
      <dgm:spPr/>
      <dgm:t>
        <a:bodyPr/>
        <a:lstStyle/>
        <a:p>
          <a:endParaRPr lang="en-US"/>
        </a:p>
      </dgm:t>
    </dgm:pt>
    <dgm:pt modelId="{113B415A-9B01-4AC1-9DFF-68330843D028}" type="pres">
      <dgm:prSet presAssocID="{C04F2C13-DCAC-4BDF-B692-10D495C61D09}" presName="root" presStyleCnt="0">
        <dgm:presLayoutVars>
          <dgm:dir/>
          <dgm:resizeHandles val="exact"/>
        </dgm:presLayoutVars>
      </dgm:prSet>
      <dgm:spPr/>
    </dgm:pt>
    <dgm:pt modelId="{980CB85D-34F3-4692-91F2-DF4BF5E03F13}" type="pres">
      <dgm:prSet presAssocID="{4FFAF928-356C-4555-BDDB-1333303D4125}" presName="compNode" presStyleCnt="0"/>
      <dgm:spPr/>
    </dgm:pt>
    <dgm:pt modelId="{B1FB1496-6C48-466C-BBB4-27294D5E2086}" type="pres">
      <dgm:prSet presAssocID="{4FFAF928-356C-4555-BDDB-1333303D4125}" presName="bgRect" presStyleLbl="bgShp" presStyleIdx="0" presStyleCnt="3"/>
      <dgm:spPr/>
    </dgm:pt>
    <dgm:pt modelId="{EAFD6373-3CBC-4801-B51E-80FCC4C3D70F}" type="pres">
      <dgm:prSet presAssocID="{4FFAF928-356C-4555-BDDB-1333303D41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4CDEB5E-67BE-4276-9EA1-ADA480638289}" type="pres">
      <dgm:prSet presAssocID="{4FFAF928-356C-4555-BDDB-1333303D4125}" presName="spaceRect" presStyleCnt="0"/>
      <dgm:spPr/>
    </dgm:pt>
    <dgm:pt modelId="{7F273EC1-E1BF-4F08-84E1-DB23386F8B1B}" type="pres">
      <dgm:prSet presAssocID="{4FFAF928-356C-4555-BDDB-1333303D4125}" presName="parTx" presStyleLbl="revTx" presStyleIdx="0" presStyleCnt="3">
        <dgm:presLayoutVars>
          <dgm:chMax val="0"/>
          <dgm:chPref val="0"/>
        </dgm:presLayoutVars>
      </dgm:prSet>
      <dgm:spPr/>
    </dgm:pt>
    <dgm:pt modelId="{9EF6EC1A-048F-4791-9B0F-E73FE4659573}" type="pres">
      <dgm:prSet presAssocID="{C094403B-BA75-4960-91F3-9FFDEBE25D75}" presName="sibTrans" presStyleCnt="0"/>
      <dgm:spPr/>
    </dgm:pt>
    <dgm:pt modelId="{F5C2BC3D-D008-45DB-9E9E-40CC9C7DDD6B}" type="pres">
      <dgm:prSet presAssocID="{6662881B-733B-4D5C-A746-28B0F2C7A28D}" presName="compNode" presStyleCnt="0"/>
      <dgm:spPr/>
    </dgm:pt>
    <dgm:pt modelId="{DCEAC1D7-7BF5-46DF-93E0-5E18AD94B29E}" type="pres">
      <dgm:prSet presAssocID="{6662881B-733B-4D5C-A746-28B0F2C7A28D}" presName="bgRect" presStyleLbl="bgShp" presStyleIdx="1" presStyleCnt="3"/>
      <dgm:spPr/>
    </dgm:pt>
    <dgm:pt modelId="{F38D5085-BF7C-43DF-B8A3-693A3D0B6654}" type="pres">
      <dgm:prSet presAssocID="{6662881B-733B-4D5C-A746-28B0F2C7A2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51F3022E-0861-45A1-AF67-F44443679F41}" type="pres">
      <dgm:prSet presAssocID="{6662881B-733B-4D5C-A746-28B0F2C7A28D}" presName="spaceRect" presStyleCnt="0"/>
      <dgm:spPr/>
    </dgm:pt>
    <dgm:pt modelId="{407780EA-7EE7-4BE5-B2E8-5207D6910FD0}" type="pres">
      <dgm:prSet presAssocID="{6662881B-733B-4D5C-A746-28B0F2C7A28D}" presName="parTx" presStyleLbl="revTx" presStyleIdx="1" presStyleCnt="3">
        <dgm:presLayoutVars>
          <dgm:chMax val="0"/>
          <dgm:chPref val="0"/>
        </dgm:presLayoutVars>
      </dgm:prSet>
      <dgm:spPr/>
    </dgm:pt>
    <dgm:pt modelId="{19EF35C1-677F-46BD-8963-CECD536FA731}" type="pres">
      <dgm:prSet presAssocID="{60E5A4A3-3340-4A3B-BE3B-345EDD2E7CFD}" presName="sibTrans" presStyleCnt="0"/>
      <dgm:spPr/>
    </dgm:pt>
    <dgm:pt modelId="{E0E0AF8C-A261-4904-8B80-2A05AFFD3CCD}" type="pres">
      <dgm:prSet presAssocID="{FDD49E67-F2B5-474B-A939-B667AB17505A}" presName="compNode" presStyleCnt="0"/>
      <dgm:spPr/>
    </dgm:pt>
    <dgm:pt modelId="{957D8E6B-F22F-4139-806F-88C3BDEEF83C}" type="pres">
      <dgm:prSet presAssocID="{FDD49E67-F2B5-474B-A939-B667AB17505A}" presName="bgRect" presStyleLbl="bgShp" presStyleIdx="2" presStyleCnt="3"/>
      <dgm:spPr/>
    </dgm:pt>
    <dgm:pt modelId="{FBCE1C0D-E8C8-4615-B31C-BFF7E08B8123}" type="pres">
      <dgm:prSet presAssocID="{FDD49E67-F2B5-474B-A939-B667AB1750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52A24A2-3D8B-45FC-8C0C-2EFDB015471C}" type="pres">
      <dgm:prSet presAssocID="{FDD49E67-F2B5-474B-A939-B667AB17505A}" presName="spaceRect" presStyleCnt="0"/>
      <dgm:spPr/>
    </dgm:pt>
    <dgm:pt modelId="{3592E71E-55A0-43F4-B884-D913E86A39F3}" type="pres">
      <dgm:prSet presAssocID="{FDD49E67-F2B5-474B-A939-B667AB17505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5B56F07-1F00-4FE0-B0B6-A728F3AD9788}" srcId="{C04F2C13-DCAC-4BDF-B692-10D495C61D09}" destId="{FDD49E67-F2B5-474B-A939-B667AB17505A}" srcOrd="2" destOrd="0" parTransId="{B80B1223-E25A-452C-B04A-0BD4ABD666FF}" sibTransId="{C5C3E85D-CDEB-4F0E-8904-0AC5A8843A91}"/>
    <dgm:cxn modelId="{4F217E7A-F00C-44FE-AACC-B88E35C1FCEE}" type="presOf" srcId="{6662881B-733B-4D5C-A746-28B0F2C7A28D}" destId="{407780EA-7EE7-4BE5-B2E8-5207D6910FD0}" srcOrd="0" destOrd="0" presId="urn:microsoft.com/office/officeart/2018/2/layout/IconVerticalSolidList"/>
    <dgm:cxn modelId="{2399859C-5659-46B8-9AF3-BF875A3EAB6A}" srcId="{C04F2C13-DCAC-4BDF-B692-10D495C61D09}" destId="{6662881B-733B-4D5C-A746-28B0F2C7A28D}" srcOrd="1" destOrd="0" parTransId="{A5FD5065-A7D6-47BA-9410-3C2DA5237EEF}" sibTransId="{60E5A4A3-3340-4A3B-BE3B-345EDD2E7CFD}"/>
    <dgm:cxn modelId="{D54DCAC6-E7A4-420B-895E-953E4ED0B284}" type="presOf" srcId="{FDD49E67-F2B5-474B-A939-B667AB17505A}" destId="{3592E71E-55A0-43F4-B884-D913E86A39F3}" srcOrd="0" destOrd="0" presId="urn:microsoft.com/office/officeart/2018/2/layout/IconVerticalSolidList"/>
    <dgm:cxn modelId="{2F25EBCB-9D6B-4689-B5A4-B8C5F102900D}" type="presOf" srcId="{C04F2C13-DCAC-4BDF-B692-10D495C61D09}" destId="{113B415A-9B01-4AC1-9DFF-68330843D028}" srcOrd="0" destOrd="0" presId="urn:microsoft.com/office/officeart/2018/2/layout/IconVerticalSolidList"/>
    <dgm:cxn modelId="{CE743ADD-074A-497A-B1B1-F709186AF093}" srcId="{C04F2C13-DCAC-4BDF-B692-10D495C61D09}" destId="{4FFAF928-356C-4555-BDDB-1333303D4125}" srcOrd="0" destOrd="0" parTransId="{5C65D17B-4135-40FD-8858-9D54FC50FE01}" sibTransId="{C094403B-BA75-4960-91F3-9FFDEBE25D75}"/>
    <dgm:cxn modelId="{3F578EF4-E272-46EE-AAEB-20DF94F756A6}" type="presOf" srcId="{4FFAF928-356C-4555-BDDB-1333303D4125}" destId="{7F273EC1-E1BF-4F08-84E1-DB23386F8B1B}" srcOrd="0" destOrd="0" presId="urn:microsoft.com/office/officeart/2018/2/layout/IconVerticalSolidList"/>
    <dgm:cxn modelId="{43F31C71-DA49-487E-9F0C-C5527A431E97}" type="presParOf" srcId="{113B415A-9B01-4AC1-9DFF-68330843D028}" destId="{980CB85D-34F3-4692-91F2-DF4BF5E03F13}" srcOrd="0" destOrd="0" presId="urn:microsoft.com/office/officeart/2018/2/layout/IconVerticalSolidList"/>
    <dgm:cxn modelId="{C8936C64-A533-4B8D-9EB7-16527E766C9B}" type="presParOf" srcId="{980CB85D-34F3-4692-91F2-DF4BF5E03F13}" destId="{B1FB1496-6C48-466C-BBB4-27294D5E2086}" srcOrd="0" destOrd="0" presId="urn:microsoft.com/office/officeart/2018/2/layout/IconVerticalSolidList"/>
    <dgm:cxn modelId="{AC623969-9252-4A2A-A3EE-9BA3B825FC99}" type="presParOf" srcId="{980CB85D-34F3-4692-91F2-DF4BF5E03F13}" destId="{EAFD6373-3CBC-4801-B51E-80FCC4C3D70F}" srcOrd="1" destOrd="0" presId="urn:microsoft.com/office/officeart/2018/2/layout/IconVerticalSolidList"/>
    <dgm:cxn modelId="{DF8C28A1-134B-4F6F-B10C-F4503A3043EE}" type="presParOf" srcId="{980CB85D-34F3-4692-91F2-DF4BF5E03F13}" destId="{74CDEB5E-67BE-4276-9EA1-ADA480638289}" srcOrd="2" destOrd="0" presId="urn:microsoft.com/office/officeart/2018/2/layout/IconVerticalSolidList"/>
    <dgm:cxn modelId="{F5522619-9108-4F17-8701-008361C9AE0D}" type="presParOf" srcId="{980CB85D-34F3-4692-91F2-DF4BF5E03F13}" destId="{7F273EC1-E1BF-4F08-84E1-DB23386F8B1B}" srcOrd="3" destOrd="0" presId="urn:microsoft.com/office/officeart/2018/2/layout/IconVerticalSolidList"/>
    <dgm:cxn modelId="{76A9DE16-0D22-4E06-AB5F-FE57C9BC93DD}" type="presParOf" srcId="{113B415A-9B01-4AC1-9DFF-68330843D028}" destId="{9EF6EC1A-048F-4791-9B0F-E73FE4659573}" srcOrd="1" destOrd="0" presId="urn:microsoft.com/office/officeart/2018/2/layout/IconVerticalSolidList"/>
    <dgm:cxn modelId="{6BE56179-E175-465E-A0C1-673E5C8652BE}" type="presParOf" srcId="{113B415A-9B01-4AC1-9DFF-68330843D028}" destId="{F5C2BC3D-D008-45DB-9E9E-40CC9C7DDD6B}" srcOrd="2" destOrd="0" presId="urn:microsoft.com/office/officeart/2018/2/layout/IconVerticalSolidList"/>
    <dgm:cxn modelId="{868CF1E2-3A23-4AC3-B6CC-9346086B71CD}" type="presParOf" srcId="{F5C2BC3D-D008-45DB-9E9E-40CC9C7DDD6B}" destId="{DCEAC1D7-7BF5-46DF-93E0-5E18AD94B29E}" srcOrd="0" destOrd="0" presId="urn:microsoft.com/office/officeart/2018/2/layout/IconVerticalSolidList"/>
    <dgm:cxn modelId="{8D6946E7-78D5-48BE-A714-67CC96E22C7D}" type="presParOf" srcId="{F5C2BC3D-D008-45DB-9E9E-40CC9C7DDD6B}" destId="{F38D5085-BF7C-43DF-B8A3-693A3D0B6654}" srcOrd="1" destOrd="0" presId="urn:microsoft.com/office/officeart/2018/2/layout/IconVerticalSolidList"/>
    <dgm:cxn modelId="{F683E4C3-3EE1-4F34-9B3C-D25CF35D70E3}" type="presParOf" srcId="{F5C2BC3D-D008-45DB-9E9E-40CC9C7DDD6B}" destId="{51F3022E-0861-45A1-AF67-F44443679F41}" srcOrd="2" destOrd="0" presId="urn:microsoft.com/office/officeart/2018/2/layout/IconVerticalSolidList"/>
    <dgm:cxn modelId="{4152DFA0-A800-488B-947A-6BDD90CBE875}" type="presParOf" srcId="{F5C2BC3D-D008-45DB-9E9E-40CC9C7DDD6B}" destId="{407780EA-7EE7-4BE5-B2E8-5207D6910FD0}" srcOrd="3" destOrd="0" presId="urn:microsoft.com/office/officeart/2018/2/layout/IconVerticalSolidList"/>
    <dgm:cxn modelId="{C7B1CBBA-5D95-41ED-A0F6-B59E0016864F}" type="presParOf" srcId="{113B415A-9B01-4AC1-9DFF-68330843D028}" destId="{19EF35C1-677F-46BD-8963-CECD536FA731}" srcOrd="3" destOrd="0" presId="urn:microsoft.com/office/officeart/2018/2/layout/IconVerticalSolidList"/>
    <dgm:cxn modelId="{56AD4086-CA4A-411E-BA54-744A8E5638C4}" type="presParOf" srcId="{113B415A-9B01-4AC1-9DFF-68330843D028}" destId="{E0E0AF8C-A261-4904-8B80-2A05AFFD3CCD}" srcOrd="4" destOrd="0" presId="urn:microsoft.com/office/officeart/2018/2/layout/IconVerticalSolidList"/>
    <dgm:cxn modelId="{E46C860E-26FE-4A95-88C3-7BDB88017EE1}" type="presParOf" srcId="{E0E0AF8C-A261-4904-8B80-2A05AFFD3CCD}" destId="{957D8E6B-F22F-4139-806F-88C3BDEEF83C}" srcOrd="0" destOrd="0" presId="urn:microsoft.com/office/officeart/2018/2/layout/IconVerticalSolidList"/>
    <dgm:cxn modelId="{CC4E8EE4-1EF4-490C-B601-623FAEA18CFA}" type="presParOf" srcId="{E0E0AF8C-A261-4904-8B80-2A05AFFD3CCD}" destId="{FBCE1C0D-E8C8-4615-B31C-BFF7E08B8123}" srcOrd="1" destOrd="0" presId="urn:microsoft.com/office/officeart/2018/2/layout/IconVerticalSolidList"/>
    <dgm:cxn modelId="{A87AB977-127A-4C44-BFED-651DE4F72630}" type="presParOf" srcId="{E0E0AF8C-A261-4904-8B80-2A05AFFD3CCD}" destId="{252A24A2-3D8B-45FC-8C0C-2EFDB015471C}" srcOrd="2" destOrd="0" presId="urn:microsoft.com/office/officeart/2018/2/layout/IconVerticalSolidList"/>
    <dgm:cxn modelId="{B6EF3B8F-2984-43AB-BBCC-BC1E8523B7B9}" type="presParOf" srcId="{E0E0AF8C-A261-4904-8B80-2A05AFFD3CCD}" destId="{3592E71E-55A0-43F4-B884-D913E86A39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B1496-6C48-466C-BBB4-27294D5E2086}">
      <dsp:nvSpPr>
        <dsp:cNvPr id="0" name=""/>
        <dsp:cNvSpPr/>
      </dsp:nvSpPr>
      <dsp:spPr>
        <a:xfrm>
          <a:off x="0" y="419"/>
          <a:ext cx="9780587" cy="9817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FD6373-3CBC-4801-B51E-80FCC4C3D70F}">
      <dsp:nvSpPr>
        <dsp:cNvPr id="0" name=""/>
        <dsp:cNvSpPr/>
      </dsp:nvSpPr>
      <dsp:spPr>
        <a:xfrm>
          <a:off x="296976" y="221311"/>
          <a:ext cx="539958" cy="5399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73EC1-E1BF-4F08-84E1-DB23386F8B1B}">
      <dsp:nvSpPr>
        <dsp:cNvPr id="0" name=""/>
        <dsp:cNvSpPr/>
      </dsp:nvSpPr>
      <dsp:spPr>
        <a:xfrm>
          <a:off x="1133911" y="419"/>
          <a:ext cx="8646675" cy="981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901" tIns="103901" rIns="103901" bIns="103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software prototype is a simplified version of a software application.</a:t>
          </a:r>
        </a:p>
      </dsp:txBody>
      <dsp:txXfrm>
        <a:off x="1133911" y="419"/>
        <a:ext cx="8646675" cy="981741"/>
      </dsp:txXfrm>
    </dsp:sp>
    <dsp:sp modelId="{DCEAC1D7-7BF5-46DF-93E0-5E18AD94B29E}">
      <dsp:nvSpPr>
        <dsp:cNvPr id="0" name=""/>
        <dsp:cNvSpPr/>
      </dsp:nvSpPr>
      <dsp:spPr>
        <a:xfrm>
          <a:off x="0" y="1227597"/>
          <a:ext cx="9780587" cy="9817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D5085-BF7C-43DF-B8A3-693A3D0B6654}">
      <dsp:nvSpPr>
        <dsp:cNvPr id="0" name=""/>
        <dsp:cNvSpPr/>
      </dsp:nvSpPr>
      <dsp:spPr>
        <a:xfrm>
          <a:off x="296976" y="1448488"/>
          <a:ext cx="539958" cy="5399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780EA-7EE7-4BE5-B2E8-5207D6910FD0}">
      <dsp:nvSpPr>
        <dsp:cNvPr id="0" name=""/>
        <dsp:cNvSpPr/>
      </dsp:nvSpPr>
      <dsp:spPr>
        <a:xfrm>
          <a:off x="1133911" y="1227597"/>
          <a:ext cx="8646675" cy="981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901" tIns="103901" rIns="103901" bIns="103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 is created early in the development process to explore ideas and gather user feedback.</a:t>
          </a:r>
        </a:p>
      </dsp:txBody>
      <dsp:txXfrm>
        <a:off x="1133911" y="1227597"/>
        <a:ext cx="8646675" cy="981741"/>
      </dsp:txXfrm>
    </dsp:sp>
    <dsp:sp modelId="{957D8E6B-F22F-4139-806F-88C3BDEEF83C}">
      <dsp:nvSpPr>
        <dsp:cNvPr id="0" name=""/>
        <dsp:cNvSpPr/>
      </dsp:nvSpPr>
      <dsp:spPr>
        <a:xfrm>
          <a:off x="0" y="2454774"/>
          <a:ext cx="9780587" cy="9817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E1C0D-E8C8-4615-B31C-BFF7E08B8123}">
      <dsp:nvSpPr>
        <dsp:cNvPr id="0" name=""/>
        <dsp:cNvSpPr/>
      </dsp:nvSpPr>
      <dsp:spPr>
        <a:xfrm>
          <a:off x="296976" y="2675666"/>
          <a:ext cx="539958" cy="5399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2E71E-55A0-43F4-B884-D913E86A39F3}">
      <dsp:nvSpPr>
        <dsp:cNvPr id="0" name=""/>
        <dsp:cNvSpPr/>
      </dsp:nvSpPr>
      <dsp:spPr>
        <a:xfrm>
          <a:off x="1133911" y="2454774"/>
          <a:ext cx="8646675" cy="981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901" tIns="103901" rIns="103901" bIns="103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 help visualize how the final software look and function</a:t>
          </a:r>
        </a:p>
      </dsp:txBody>
      <dsp:txXfrm>
        <a:off x="1133911" y="2454774"/>
        <a:ext cx="8646675" cy="98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07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8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6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76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5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60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85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5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2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8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08822" cy="68580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10643508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66088" y="2652713"/>
            <a:ext cx="5394959" cy="343693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7920" y="1447800"/>
            <a:ext cx="4214010" cy="421401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1" r:id="rId4"/>
    <p:sldLayoutId id="2147483659" r:id="rId5"/>
    <p:sldLayoutId id="2147483668" r:id="rId6"/>
    <p:sldLayoutId id="2147483669" r:id="rId7"/>
    <p:sldLayoutId id="2147483675" r:id="rId8"/>
    <p:sldLayoutId id="2147483677" r:id="rId9"/>
    <p:sldLayoutId id="2147483676" r:id="rId10"/>
    <p:sldLayoutId id="2147483661" r:id="rId11"/>
    <p:sldLayoutId id="2147483666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49" y="232913"/>
            <a:ext cx="7335278" cy="3830130"/>
          </a:xfrm>
        </p:spPr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br>
              <a:rPr lang="en-US" dirty="0"/>
            </a:br>
            <a:r>
              <a:rPr lang="en-US" sz="4400" dirty="0">
                <a:latin typeface="Cavolini" panose="03000502040302020204" pitchFamily="66" charset="0"/>
                <a:cs typeface="Cavolini" panose="03000502040302020204" pitchFamily="66" charset="0"/>
              </a:rPr>
              <a:t>SOFTWARE</a:t>
            </a:r>
            <a:r>
              <a:rPr lang="en-US" sz="4400" dirty="0">
                <a:latin typeface="Bradley Hand ITC" panose="03070402050302030203" pitchFamily="66" charset="0"/>
              </a:rPr>
              <a:t> </a:t>
            </a:r>
            <a:r>
              <a:rPr lang="en-US" sz="4400" dirty="0">
                <a:latin typeface="Cavolini" panose="03000502040302020204" pitchFamily="66" charset="0"/>
                <a:cs typeface="Cavolini" panose="03000502040302020204" pitchFamily="66" charset="0"/>
              </a:rPr>
              <a:t>ENIGINEERING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8B136-DD37-D434-796C-F9CF6669020B}"/>
              </a:ext>
            </a:extLst>
          </p:cNvPr>
          <p:cNvSpPr txBox="1"/>
          <p:nvPr/>
        </p:nvSpPr>
        <p:spPr>
          <a:xfrm>
            <a:off x="2492477" y="4852219"/>
            <a:ext cx="69022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GROUP MEMBERS:</a:t>
            </a:r>
            <a:br>
              <a:rPr lang="en-US" sz="2400" b="1" dirty="0"/>
            </a:br>
            <a:r>
              <a:rPr lang="en-US" sz="2400" b="1" dirty="0"/>
              <a:t>Muhammad Khuzaima Siddiqui (23-Ai-29)</a:t>
            </a:r>
          </a:p>
          <a:p>
            <a:r>
              <a:rPr lang="en-US" sz="2400" b="1" dirty="0"/>
              <a:t>Muhammad Unais (23-Ai-65)</a:t>
            </a:r>
          </a:p>
          <a:p>
            <a:r>
              <a:rPr lang="en-US" sz="2400" b="1" dirty="0"/>
              <a:t>Farman Afzal (23-Ai-73)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Enterprise-Resource-Planning-1-2048.jpg"/>
          <p:cNvPicPr>
            <a:picLocks noChangeAspect="1"/>
          </p:cNvPicPr>
          <p:nvPr/>
        </p:nvPicPr>
        <p:blipFill>
          <a:blip r:embed="rId2"/>
          <a:srcRect b="5279"/>
          <a:stretch/>
        </p:blipFill>
        <p:spPr>
          <a:xfrm>
            <a:off x="750956" y="434837"/>
            <a:ext cx="10358783" cy="56722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368" y="463649"/>
            <a:ext cx="4568528" cy="551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33"/>
              </a:lnSpc>
            </a:pPr>
            <a:r>
              <a:rPr lang="en-US" sz="3458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Presentation Overview</a:t>
            </a:r>
            <a:endParaRPr lang="en-US" sz="345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67" y="1351459"/>
            <a:ext cx="840482" cy="10085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80964" y="1519535"/>
            <a:ext cx="2206427" cy="275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ERP</a:t>
            </a:r>
            <a:endParaRPr lang="en-US" sz="1708" dirty="0"/>
          </a:p>
        </p:txBody>
      </p:sp>
      <p:sp>
        <p:nvSpPr>
          <p:cNvPr id="5" name="Text 2"/>
          <p:cNvSpPr/>
          <p:nvPr/>
        </p:nvSpPr>
        <p:spPr>
          <a:xfrm>
            <a:off x="1680965" y="1896169"/>
            <a:ext cx="9922669" cy="26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core concept.</a:t>
            </a:r>
            <a:endParaRPr lang="en-US" sz="129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67" y="2360018"/>
            <a:ext cx="840482" cy="10085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80964" y="2528094"/>
            <a:ext cx="2206427" cy="275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ERP Matters</a:t>
            </a:r>
            <a:endParaRPr lang="en-US" sz="1708" dirty="0"/>
          </a:p>
        </p:txBody>
      </p:sp>
      <p:sp>
        <p:nvSpPr>
          <p:cNvPr id="8" name="Text 4"/>
          <p:cNvSpPr/>
          <p:nvPr/>
        </p:nvSpPr>
        <p:spPr>
          <a:xfrm>
            <a:off x="1680965" y="2904729"/>
            <a:ext cx="9922669" cy="26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benefits and impact.</a:t>
            </a:r>
            <a:endParaRPr lang="en-US" sz="129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67" y="3368576"/>
            <a:ext cx="840482" cy="10085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80964" y="3536653"/>
            <a:ext cx="2947393" cy="275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ERP Modules &amp; How it Works</a:t>
            </a:r>
            <a:endParaRPr lang="en-US" sz="1708" dirty="0"/>
          </a:p>
        </p:txBody>
      </p:sp>
      <p:sp>
        <p:nvSpPr>
          <p:cNvPr id="11" name="Text 6"/>
          <p:cNvSpPr/>
          <p:nvPr/>
        </p:nvSpPr>
        <p:spPr>
          <a:xfrm>
            <a:off x="1680965" y="3913287"/>
            <a:ext cx="9922669" cy="26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components and functionality.</a:t>
            </a:r>
            <a:endParaRPr lang="en-US" sz="129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67" y="4377134"/>
            <a:ext cx="840482" cy="10085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80965" y="4545211"/>
            <a:ext cx="2207419" cy="275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&amp; Challenges</a:t>
            </a:r>
            <a:endParaRPr lang="en-US" sz="1708" dirty="0"/>
          </a:p>
        </p:txBody>
      </p:sp>
      <p:sp>
        <p:nvSpPr>
          <p:cNvPr id="14" name="Text 8"/>
          <p:cNvSpPr/>
          <p:nvPr/>
        </p:nvSpPr>
        <p:spPr>
          <a:xfrm>
            <a:off x="1680965" y="4921845"/>
            <a:ext cx="9922669" cy="26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Outlining pros and cons.</a:t>
            </a:r>
            <a:endParaRPr lang="en-US" sz="1292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67" y="5385694"/>
            <a:ext cx="840482" cy="10085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80965" y="5553769"/>
            <a:ext cx="3182739" cy="275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&amp; Walmart Case Study</a:t>
            </a:r>
            <a:endParaRPr lang="en-US" sz="1708" dirty="0"/>
          </a:p>
        </p:txBody>
      </p:sp>
      <p:sp>
        <p:nvSpPr>
          <p:cNvPr id="17" name="Text 10"/>
          <p:cNvSpPr/>
          <p:nvPr/>
        </p:nvSpPr>
        <p:spPr>
          <a:xfrm>
            <a:off x="1680965" y="5930404"/>
            <a:ext cx="9922669" cy="26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 and a real-world application.</a:t>
            </a:r>
            <a:endParaRPr lang="en-US" sz="129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Enterprise-Resource-Planning-4-2048.jpg"/>
          <p:cNvPicPr>
            <a:picLocks noChangeAspect="1"/>
          </p:cNvPicPr>
          <p:nvPr/>
        </p:nvPicPr>
        <p:blipFill>
          <a:blip r:embed="rId3"/>
          <a:srcRect b="8257"/>
          <a:stretch/>
        </p:blipFill>
        <p:spPr>
          <a:xfrm>
            <a:off x="11723" y="187569"/>
            <a:ext cx="12039600" cy="62015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572000" cy="6860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3" y="519807"/>
            <a:ext cx="4926508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4000" b="1" dirty="0"/>
              <a:t>Why ERP is Important?</a:t>
            </a:r>
            <a:endParaRPr lang="en-US" sz="3875" dirty="0"/>
          </a:p>
        </p:txBody>
      </p:sp>
      <p:sp>
        <p:nvSpPr>
          <p:cNvPr id="4" name="Shape 1"/>
          <p:cNvSpPr/>
          <p:nvPr/>
        </p:nvSpPr>
        <p:spPr>
          <a:xfrm>
            <a:off x="5233492" y="204370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289" y="2070298"/>
            <a:ext cx="297657" cy="3720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47755" y="2108597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Centralized Data</a:t>
            </a:r>
            <a:endParaRPr lang="en-US" sz="1917" dirty="0"/>
          </a:p>
        </p:txBody>
      </p:sp>
      <p:sp>
        <p:nvSpPr>
          <p:cNvPr id="7" name="Text 3"/>
          <p:cNvSpPr/>
          <p:nvPr/>
        </p:nvSpPr>
        <p:spPr>
          <a:xfrm>
            <a:off x="5847756" y="2532063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access to all information.</a:t>
            </a:r>
            <a:endParaRPr lang="en-US" sz="1458" dirty="0"/>
          </a:p>
        </p:txBody>
      </p:sp>
      <p:sp>
        <p:nvSpPr>
          <p:cNvPr id="8" name="Shape 4"/>
          <p:cNvSpPr/>
          <p:nvPr/>
        </p:nvSpPr>
        <p:spPr>
          <a:xfrm>
            <a:off x="5233492" y="3212505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289" y="3239095"/>
            <a:ext cx="297657" cy="3720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47755" y="3277394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Efficiency</a:t>
            </a:r>
            <a:endParaRPr lang="en-US" sz="1917" dirty="0"/>
          </a:p>
        </p:txBody>
      </p:sp>
      <p:sp>
        <p:nvSpPr>
          <p:cNvPr id="11" name="Text 6"/>
          <p:cNvSpPr/>
          <p:nvPr/>
        </p:nvSpPr>
        <p:spPr>
          <a:xfrm>
            <a:off x="5847756" y="3700860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Streamlines workflows and productivity.</a:t>
            </a:r>
            <a:endParaRPr lang="en-US" sz="1458" dirty="0"/>
          </a:p>
        </p:txBody>
      </p:sp>
      <p:sp>
        <p:nvSpPr>
          <p:cNvPr id="12" name="Shape 7"/>
          <p:cNvSpPr/>
          <p:nvPr/>
        </p:nvSpPr>
        <p:spPr>
          <a:xfrm>
            <a:off x="5233492" y="4381302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289" y="4407893"/>
            <a:ext cx="297657" cy="37207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47755" y="4446191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Better Planning</a:t>
            </a:r>
            <a:endParaRPr lang="en-US" sz="1917" dirty="0"/>
          </a:p>
        </p:txBody>
      </p:sp>
      <p:sp>
        <p:nvSpPr>
          <p:cNvPr id="15" name="Text 9"/>
          <p:cNvSpPr/>
          <p:nvPr/>
        </p:nvSpPr>
        <p:spPr>
          <a:xfrm>
            <a:off x="5847756" y="4869657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reporting and strategic foresight.</a:t>
            </a:r>
            <a:endParaRPr lang="en-US" sz="1458" dirty="0"/>
          </a:p>
        </p:txBody>
      </p:sp>
      <p:sp>
        <p:nvSpPr>
          <p:cNvPr id="16" name="Shape 10"/>
          <p:cNvSpPr/>
          <p:nvPr/>
        </p:nvSpPr>
        <p:spPr>
          <a:xfrm>
            <a:off x="5233492" y="555009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289" y="5576689"/>
            <a:ext cx="297657" cy="37207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847755" y="5614988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 Reduction</a:t>
            </a:r>
            <a:endParaRPr lang="en-US" sz="1917" dirty="0"/>
          </a:p>
        </p:txBody>
      </p:sp>
      <p:sp>
        <p:nvSpPr>
          <p:cNvPr id="19" name="Text 12"/>
          <p:cNvSpPr/>
          <p:nvPr/>
        </p:nvSpPr>
        <p:spPr>
          <a:xfrm>
            <a:off x="5847756" y="6038454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Optimizes resources and lowers expenses.</a:t>
            </a:r>
            <a:endParaRPr lang="en-US" sz="145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893" y="555824"/>
            <a:ext cx="6251674" cy="560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Modules of an ERP System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597893" y="1372593"/>
            <a:ext cx="6424216" cy="1386185"/>
          </a:xfrm>
          <a:prstGeom prst="roundRect">
            <a:avLst>
              <a:gd name="adj" fmla="val 517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774997" y="1549698"/>
            <a:ext cx="2274392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Finance &amp; Accounting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4998" y="1932484"/>
            <a:ext cx="6070005" cy="27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ledgers, payroll, and assets.</a:t>
            </a:r>
            <a:endParaRPr lang="en-US" sz="1333" dirty="0"/>
          </a:p>
        </p:txBody>
      </p:sp>
      <p:sp>
        <p:nvSpPr>
          <p:cNvPr id="7" name="Text 4"/>
          <p:cNvSpPr/>
          <p:nvPr/>
        </p:nvSpPr>
        <p:spPr>
          <a:xfrm>
            <a:off x="774998" y="2308324"/>
            <a:ext cx="6070005" cy="27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financial compliance.</a:t>
            </a:r>
            <a:endParaRPr lang="en-US" sz="1333" dirty="0"/>
          </a:p>
        </p:txBody>
      </p:sp>
      <p:sp>
        <p:nvSpPr>
          <p:cNvPr id="8" name="Shape 5"/>
          <p:cNvSpPr/>
          <p:nvPr/>
        </p:nvSpPr>
        <p:spPr>
          <a:xfrm>
            <a:off x="597893" y="2929533"/>
            <a:ext cx="6424216" cy="1010344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9" name="Text 6"/>
          <p:cNvSpPr/>
          <p:nvPr/>
        </p:nvSpPr>
        <p:spPr>
          <a:xfrm>
            <a:off x="774998" y="3106639"/>
            <a:ext cx="3882529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Human Resource Management (HRM)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74998" y="3489424"/>
            <a:ext cx="6070005" cy="27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employee data, recruitment, and benefits.</a:t>
            </a:r>
            <a:endParaRPr lang="en-US" sz="1333" dirty="0"/>
          </a:p>
        </p:txBody>
      </p:sp>
      <p:sp>
        <p:nvSpPr>
          <p:cNvPr id="11" name="Shape 8"/>
          <p:cNvSpPr/>
          <p:nvPr/>
        </p:nvSpPr>
        <p:spPr>
          <a:xfrm>
            <a:off x="597893" y="4110633"/>
            <a:ext cx="6424216" cy="1010344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2" name="Text 9"/>
          <p:cNvSpPr/>
          <p:nvPr/>
        </p:nvSpPr>
        <p:spPr>
          <a:xfrm>
            <a:off x="774998" y="4287739"/>
            <a:ext cx="3451721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Supply Chain Management (SCM)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74998" y="4670524"/>
            <a:ext cx="6070005" cy="27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Oversees logistics, procurement, and inventory.</a:t>
            </a:r>
            <a:endParaRPr lang="en-US" sz="1333" dirty="0"/>
          </a:p>
        </p:txBody>
      </p:sp>
      <p:sp>
        <p:nvSpPr>
          <p:cNvPr id="14" name="Shape 11"/>
          <p:cNvSpPr/>
          <p:nvPr/>
        </p:nvSpPr>
        <p:spPr>
          <a:xfrm>
            <a:off x="597893" y="5291733"/>
            <a:ext cx="6424216" cy="1010344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5" name="Text 12"/>
          <p:cNvSpPr/>
          <p:nvPr/>
        </p:nvSpPr>
        <p:spPr>
          <a:xfrm>
            <a:off x="774998" y="5468839"/>
            <a:ext cx="4469706" cy="28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Relationship Management (CRM)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74998" y="5851624"/>
            <a:ext cx="6070005" cy="27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customer interactions and sales.</a:t>
            </a:r>
            <a:endParaRPr lang="en-US" sz="1333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412974"/>
            <a:ext cx="6197203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ERP Systems Function</a:t>
            </a:r>
            <a:endParaRPr lang="en-US" sz="3875" dirty="0"/>
          </a:p>
        </p:txBody>
      </p:sp>
      <p:sp>
        <p:nvSpPr>
          <p:cNvPr id="4" name="Shape 1"/>
          <p:cNvSpPr/>
          <p:nvPr/>
        </p:nvSpPr>
        <p:spPr>
          <a:xfrm>
            <a:off x="874118" y="2316659"/>
            <a:ext cx="25400" cy="3128368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Shape 2"/>
          <p:cNvSpPr/>
          <p:nvPr/>
        </p:nvSpPr>
        <p:spPr>
          <a:xfrm>
            <a:off x="1061343" y="2516584"/>
            <a:ext cx="567035" cy="2540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661492" y="2316658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7" name="Text 4"/>
          <p:cNvSpPr/>
          <p:nvPr/>
        </p:nvSpPr>
        <p:spPr>
          <a:xfrm>
            <a:off x="725289" y="2343249"/>
            <a:ext cx="2976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333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33" dirty="0"/>
          </a:p>
        </p:txBody>
      </p:sp>
      <p:sp>
        <p:nvSpPr>
          <p:cNvPr id="8" name="Text 5"/>
          <p:cNvSpPr/>
          <p:nvPr/>
        </p:nvSpPr>
        <p:spPr>
          <a:xfrm>
            <a:off x="1819176" y="2381548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Single Platform</a:t>
            </a:r>
            <a:endParaRPr lang="en-US" sz="1917" dirty="0"/>
          </a:p>
        </p:txBody>
      </p:sp>
      <p:sp>
        <p:nvSpPr>
          <p:cNvPr id="9" name="Text 6"/>
          <p:cNvSpPr/>
          <p:nvPr/>
        </p:nvSpPr>
        <p:spPr>
          <a:xfrm>
            <a:off x="1819176" y="2805014"/>
            <a:ext cx="513933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departments integrate on one system.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1061343" y="3685382"/>
            <a:ext cx="567035" cy="2540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Shape 8"/>
          <p:cNvSpPr/>
          <p:nvPr/>
        </p:nvSpPr>
        <p:spPr>
          <a:xfrm>
            <a:off x="661492" y="3485456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2" name="Text 9"/>
          <p:cNvSpPr/>
          <p:nvPr/>
        </p:nvSpPr>
        <p:spPr>
          <a:xfrm>
            <a:off x="725289" y="3512046"/>
            <a:ext cx="2976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333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33" dirty="0"/>
          </a:p>
        </p:txBody>
      </p:sp>
      <p:sp>
        <p:nvSpPr>
          <p:cNvPr id="13" name="Text 10"/>
          <p:cNvSpPr/>
          <p:nvPr/>
        </p:nvSpPr>
        <p:spPr>
          <a:xfrm>
            <a:off x="1819176" y="3550344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Accessibility</a:t>
            </a:r>
            <a:endParaRPr lang="en-US" sz="1917" dirty="0"/>
          </a:p>
        </p:txBody>
      </p:sp>
      <p:sp>
        <p:nvSpPr>
          <p:cNvPr id="14" name="Text 11"/>
          <p:cNvSpPr/>
          <p:nvPr/>
        </p:nvSpPr>
        <p:spPr>
          <a:xfrm>
            <a:off x="1819176" y="3973811"/>
            <a:ext cx="513933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entered in one module is shared.</a:t>
            </a:r>
            <a:endParaRPr lang="en-US" sz="1458" dirty="0"/>
          </a:p>
        </p:txBody>
      </p:sp>
      <p:sp>
        <p:nvSpPr>
          <p:cNvPr id="15" name="Shape 12"/>
          <p:cNvSpPr/>
          <p:nvPr/>
        </p:nvSpPr>
        <p:spPr>
          <a:xfrm>
            <a:off x="1061343" y="4854178"/>
            <a:ext cx="567035" cy="2540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6" name="Shape 13"/>
          <p:cNvSpPr/>
          <p:nvPr/>
        </p:nvSpPr>
        <p:spPr>
          <a:xfrm>
            <a:off x="661492" y="4654252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7" name="Text 14"/>
          <p:cNvSpPr/>
          <p:nvPr/>
        </p:nvSpPr>
        <p:spPr>
          <a:xfrm>
            <a:off x="725289" y="4680843"/>
            <a:ext cx="2976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333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33" dirty="0"/>
          </a:p>
        </p:txBody>
      </p:sp>
      <p:sp>
        <p:nvSpPr>
          <p:cNvPr id="18" name="Text 15"/>
          <p:cNvSpPr/>
          <p:nvPr/>
        </p:nvSpPr>
        <p:spPr>
          <a:xfrm>
            <a:off x="1819176" y="4719142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Updates</a:t>
            </a:r>
            <a:endParaRPr lang="en-US" sz="1917" dirty="0"/>
          </a:p>
        </p:txBody>
      </p:sp>
      <p:sp>
        <p:nvSpPr>
          <p:cNvPr id="19" name="Text 16"/>
          <p:cNvSpPr/>
          <p:nvPr/>
        </p:nvSpPr>
        <p:spPr>
          <a:xfrm>
            <a:off x="1819176" y="5142607"/>
            <a:ext cx="513933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orders update inventory and invoices automatically.</a:t>
            </a:r>
            <a:endParaRPr lang="en-US" sz="1458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577652"/>
            <a:ext cx="6297018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of ERP Implementation</a:t>
            </a:r>
            <a:endParaRPr lang="en-US" sz="387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2134593"/>
            <a:ext cx="472480" cy="472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2983" y="2213769"/>
            <a:ext cx="1280021" cy="62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Automation</a:t>
            </a:r>
            <a:endParaRPr lang="en-US" sz="1917" dirty="0"/>
          </a:p>
        </p:txBody>
      </p:sp>
      <p:sp>
        <p:nvSpPr>
          <p:cNvPr id="6" name="Text 2"/>
          <p:cNvSpPr/>
          <p:nvPr/>
        </p:nvSpPr>
        <p:spPr>
          <a:xfrm>
            <a:off x="1322983" y="2947293"/>
            <a:ext cx="1280021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business processes.</a:t>
            </a:r>
            <a:endParaRPr lang="en-US" sz="145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244" y="2134593"/>
            <a:ext cx="472480" cy="4724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500735" y="2213769"/>
            <a:ext cx="1280021" cy="62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Error Reduction</a:t>
            </a:r>
            <a:endParaRPr lang="en-US" sz="1917" dirty="0"/>
          </a:p>
        </p:txBody>
      </p:sp>
      <p:sp>
        <p:nvSpPr>
          <p:cNvPr id="9" name="Text 4"/>
          <p:cNvSpPr/>
          <p:nvPr/>
        </p:nvSpPr>
        <p:spPr>
          <a:xfrm>
            <a:off x="3500735" y="2947293"/>
            <a:ext cx="1280021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Minimizes manual errors.</a:t>
            </a:r>
            <a:endParaRPr lang="en-US" sz="145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996" y="2134593"/>
            <a:ext cx="472480" cy="4724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78488" y="2213769"/>
            <a:ext cx="1433513" cy="62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Collaboration</a:t>
            </a:r>
            <a:endParaRPr lang="en-US" sz="1917" dirty="0"/>
          </a:p>
        </p:txBody>
      </p:sp>
      <p:sp>
        <p:nvSpPr>
          <p:cNvPr id="12" name="Text 6"/>
          <p:cNvSpPr/>
          <p:nvPr/>
        </p:nvSpPr>
        <p:spPr>
          <a:xfrm>
            <a:off x="5678488" y="2947293"/>
            <a:ext cx="1280021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inter-departmental teamwork.</a:t>
            </a:r>
            <a:endParaRPr lang="en-US" sz="145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92" y="4568032"/>
            <a:ext cx="472480" cy="4724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22983" y="4647208"/>
            <a:ext cx="1280021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1917" dirty="0"/>
          </a:p>
        </p:txBody>
      </p:sp>
      <p:sp>
        <p:nvSpPr>
          <p:cNvPr id="15" name="Text 8"/>
          <p:cNvSpPr/>
          <p:nvPr/>
        </p:nvSpPr>
        <p:spPr>
          <a:xfrm>
            <a:off x="1322983" y="5070673"/>
            <a:ext cx="1280021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growing business needs.</a:t>
            </a:r>
            <a:endParaRPr lang="en-US" sz="1458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670818"/>
            <a:ext cx="7960817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in ERP Implementation</a:t>
            </a:r>
            <a:endParaRPr lang="en-US" sz="3875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b="39714"/>
          <a:stretch/>
        </p:blipFill>
        <p:spPr>
          <a:xfrm>
            <a:off x="2835275" y="2926558"/>
            <a:ext cx="6521351" cy="393144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047" y="5051921"/>
            <a:ext cx="318889" cy="39866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rcRect b="39714"/>
          <a:stretch/>
        </p:blipFill>
        <p:spPr>
          <a:xfrm>
            <a:off x="2835275" y="2926558"/>
            <a:ext cx="6521351" cy="393144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526" y="3728443"/>
            <a:ext cx="318889" cy="398661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rcRect b="39714"/>
          <a:stretch/>
        </p:blipFill>
        <p:spPr>
          <a:xfrm>
            <a:off x="2835275" y="2926557"/>
            <a:ext cx="6521351" cy="393144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288" y="3728443"/>
            <a:ext cx="318889" cy="398661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rcRect b="39714"/>
          <a:stretch/>
        </p:blipFill>
        <p:spPr>
          <a:xfrm>
            <a:off x="2835275" y="2926558"/>
            <a:ext cx="6521351" cy="3931443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5767" y="5051921"/>
            <a:ext cx="318889" cy="398661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673299" y="2727920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17"/>
              </a:lnSpc>
            </a:pPr>
            <a:r>
              <a:rPr lang="en-US" sz="191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Cost</a:t>
            </a:r>
            <a:endParaRPr lang="en-US" sz="1917" dirty="0"/>
          </a:p>
        </p:txBody>
      </p:sp>
      <p:sp>
        <p:nvSpPr>
          <p:cNvPr id="12" name="Text 2"/>
          <p:cNvSpPr/>
          <p:nvPr/>
        </p:nvSpPr>
        <p:spPr>
          <a:xfrm>
            <a:off x="661492" y="3151386"/>
            <a:ext cx="250457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initial investment.</a:t>
            </a:r>
            <a:endParaRPr lang="en-US" sz="1458" dirty="0"/>
          </a:p>
        </p:txBody>
      </p:sp>
      <p:sp>
        <p:nvSpPr>
          <p:cNvPr id="13" name="Text 3"/>
          <p:cNvSpPr/>
          <p:nvPr/>
        </p:nvSpPr>
        <p:spPr>
          <a:xfrm>
            <a:off x="3461445" y="1669058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17"/>
              </a:lnSpc>
            </a:pPr>
            <a:r>
              <a:rPr lang="en-US" sz="191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</a:t>
            </a:r>
            <a:endParaRPr lang="en-US" sz="1917" dirty="0"/>
          </a:p>
        </p:txBody>
      </p:sp>
      <p:sp>
        <p:nvSpPr>
          <p:cNvPr id="14" name="Text 4"/>
          <p:cNvSpPr/>
          <p:nvPr/>
        </p:nvSpPr>
        <p:spPr>
          <a:xfrm>
            <a:off x="3449539" y="2092524"/>
            <a:ext cx="250467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extensive employee training.</a:t>
            </a:r>
            <a:endParaRPr lang="en-US" sz="1458" dirty="0"/>
          </a:p>
        </p:txBody>
      </p:sp>
      <p:sp>
        <p:nvSpPr>
          <p:cNvPr id="15" name="Text 5"/>
          <p:cNvSpPr/>
          <p:nvPr/>
        </p:nvSpPr>
        <p:spPr>
          <a:xfrm>
            <a:off x="6249591" y="1669058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17"/>
              </a:lnSpc>
            </a:pPr>
            <a:r>
              <a:rPr lang="en-US" sz="191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Customization</a:t>
            </a:r>
            <a:endParaRPr lang="en-US" sz="1917" dirty="0"/>
          </a:p>
        </p:txBody>
      </p:sp>
      <p:sp>
        <p:nvSpPr>
          <p:cNvPr id="16" name="Text 6"/>
          <p:cNvSpPr/>
          <p:nvPr/>
        </p:nvSpPr>
        <p:spPr>
          <a:xfrm>
            <a:off x="6237684" y="2092524"/>
            <a:ext cx="250467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 in adapting to specific needs.</a:t>
            </a:r>
            <a:endParaRPr lang="en-US" sz="1458" dirty="0"/>
          </a:p>
        </p:txBody>
      </p:sp>
      <p:sp>
        <p:nvSpPr>
          <p:cNvPr id="17" name="Text 7"/>
          <p:cNvSpPr/>
          <p:nvPr/>
        </p:nvSpPr>
        <p:spPr>
          <a:xfrm>
            <a:off x="9037737" y="2727920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17"/>
              </a:lnSpc>
            </a:pPr>
            <a:r>
              <a:rPr lang="en-US" sz="191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Migration</a:t>
            </a:r>
            <a:endParaRPr lang="en-US" sz="1917" dirty="0"/>
          </a:p>
        </p:txBody>
      </p:sp>
      <p:sp>
        <p:nvSpPr>
          <p:cNvPr id="18" name="Text 8"/>
          <p:cNvSpPr/>
          <p:nvPr/>
        </p:nvSpPr>
        <p:spPr>
          <a:xfrm>
            <a:off x="9025831" y="3151386"/>
            <a:ext cx="250467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Difficulties in transferring existing data.</a:t>
            </a:r>
            <a:endParaRPr lang="en-US" sz="1458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837208"/>
            <a:ext cx="6297018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Popular ERP Software Solutions</a:t>
            </a:r>
            <a:endParaRPr lang="en-US" sz="3875" dirty="0"/>
          </a:p>
        </p:txBody>
      </p:sp>
      <p:sp>
        <p:nvSpPr>
          <p:cNvPr id="4" name="Shape 1"/>
          <p:cNvSpPr/>
          <p:nvPr/>
        </p:nvSpPr>
        <p:spPr>
          <a:xfrm>
            <a:off x="5233492" y="2361109"/>
            <a:ext cx="141684" cy="725884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5658645" y="2361109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SAP ERP</a:t>
            </a:r>
            <a:endParaRPr lang="en-US" sz="1917" dirty="0"/>
          </a:p>
        </p:txBody>
      </p:sp>
      <p:sp>
        <p:nvSpPr>
          <p:cNvPr id="6" name="Text 3"/>
          <p:cNvSpPr/>
          <p:nvPr/>
        </p:nvSpPr>
        <p:spPr>
          <a:xfrm>
            <a:off x="5658644" y="2784575"/>
            <a:ext cx="587186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leading global enterprise software.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5516960" y="3276006"/>
            <a:ext cx="141684" cy="725884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5942112" y="3276005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Oracle ERP Cloud</a:t>
            </a:r>
            <a:endParaRPr lang="en-US" sz="1917" dirty="0"/>
          </a:p>
        </p:txBody>
      </p:sp>
      <p:sp>
        <p:nvSpPr>
          <p:cNvPr id="9" name="Text 6"/>
          <p:cNvSpPr/>
          <p:nvPr/>
        </p:nvSpPr>
        <p:spPr>
          <a:xfrm>
            <a:off x="5942112" y="3699471"/>
            <a:ext cx="55883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Cloud-based, comprehensive suite.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5800527" y="4190901"/>
            <a:ext cx="141684" cy="725884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6225679" y="4190901"/>
            <a:ext cx="2782788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Microsoft Dynamics 365</a:t>
            </a:r>
            <a:endParaRPr lang="en-US" sz="1917" dirty="0"/>
          </a:p>
        </p:txBody>
      </p:sp>
      <p:sp>
        <p:nvSpPr>
          <p:cNvPr id="12" name="Text 9"/>
          <p:cNvSpPr/>
          <p:nvPr/>
        </p:nvSpPr>
        <p:spPr>
          <a:xfrm>
            <a:off x="6225679" y="4614367"/>
            <a:ext cx="53048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ERP and CRM functionalities.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6084095" y="5105797"/>
            <a:ext cx="141684" cy="725884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4" name="Text 11"/>
          <p:cNvSpPr/>
          <p:nvPr/>
        </p:nvSpPr>
        <p:spPr>
          <a:xfrm>
            <a:off x="6509246" y="5105797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Odoo</a:t>
            </a:r>
            <a:endParaRPr lang="en-US" sz="1917" dirty="0"/>
          </a:p>
        </p:txBody>
      </p:sp>
      <p:sp>
        <p:nvSpPr>
          <p:cNvPr id="15" name="Text 12"/>
          <p:cNvSpPr/>
          <p:nvPr/>
        </p:nvSpPr>
        <p:spPr>
          <a:xfrm>
            <a:off x="6509246" y="5529263"/>
            <a:ext cx="502126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Open-source, modular business apps.</a:t>
            </a:r>
            <a:endParaRPr lang="en-US" sz="1458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9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1615" y="2316262"/>
            <a:ext cx="7711381" cy="49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12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Real-Life Example: Walmart's ERP Success</a:t>
            </a:r>
            <a:endParaRPr lang="en-US" sz="3125" dirty="0"/>
          </a:p>
        </p:txBody>
      </p:sp>
      <p:sp>
        <p:nvSpPr>
          <p:cNvPr id="4" name="Text 1"/>
          <p:cNvSpPr/>
          <p:nvPr/>
        </p:nvSpPr>
        <p:spPr>
          <a:xfrm>
            <a:off x="531614" y="3118346"/>
            <a:ext cx="5450483" cy="50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3917" dirty="0"/>
          </a:p>
        </p:txBody>
      </p:sp>
      <p:sp>
        <p:nvSpPr>
          <p:cNvPr id="5" name="Text 2"/>
          <p:cNvSpPr/>
          <p:nvPr/>
        </p:nvSpPr>
        <p:spPr>
          <a:xfrm>
            <a:off x="2260005" y="3809306"/>
            <a:ext cx="1993603" cy="24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542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Inventory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531614" y="4149527"/>
            <a:ext cx="5450483" cy="2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stock monitoring avoided overstocking.</a:t>
            </a:r>
            <a:endParaRPr lang="en-US" sz="1167" dirty="0"/>
          </a:p>
        </p:txBody>
      </p:sp>
      <p:sp>
        <p:nvSpPr>
          <p:cNvPr id="7" name="Text 4"/>
          <p:cNvSpPr/>
          <p:nvPr/>
        </p:nvSpPr>
        <p:spPr>
          <a:xfrm>
            <a:off x="6209904" y="3118346"/>
            <a:ext cx="5450483" cy="50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3917" dirty="0"/>
          </a:p>
        </p:txBody>
      </p:sp>
      <p:sp>
        <p:nvSpPr>
          <p:cNvPr id="8" name="Text 5"/>
          <p:cNvSpPr/>
          <p:nvPr/>
        </p:nvSpPr>
        <p:spPr>
          <a:xfrm>
            <a:off x="7938294" y="3809306"/>
            <a:ext cx="1993603" cy="24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542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Supply Chain</a:t>
            </a:r>
            <a:endParaRPr lang="en-US" sz="1542" dirty="0"/>
          </a:p>
        </p:txBody>
      </p:sp>
      <p:sp>
        <p:nvSpPr>
          <p:cNvPr id="9" name="Text 6"/>
          <p:cNvSpPr/>
          <p:nvPr/>
        </p:nvSpPr>
        <p:spPr>
          <a:xfrm>
            <a:off x="6209904" y="4149527"/>
            <a:ext cx="5450483" cy="2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coordination ensured timely deliveries.</a:t>
            </a:r>
            <a:endParaRPr lang="en-US" sz="1167" dirty="0"/>
          </a:p>
        </p:txBody>
      </p:sp>
      <p:sp>
        <p:nvSpPr>
          <p:cNvPr id="10" name="Text 7"/>
          <p:cNvSpPr/>
          <p:nvPr/>
        </p:nvSpPr>
        <p:spPr>
          <a:xfrm>
            <a:off x="531614" y="4924029"/>
            <a:ext cx="5450483" cy="50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3917" dirty="0"/>
          </a:p>
        </p:txBody>
      </p:sp>
      <p:sp>
        <p:nvSpPr>
          <p:cNvPr id="11" name="Text 8"/>
          <p:cNvSpPr/>
          <p:nvPr/>
        </p:nvSpPr>
        <p:spPr>
          <a:xfrm>
            <a:off x="2260005" y="5614988"/>
            <a:ext cx="1993603" cy="24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542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Financials</a:t>
            </a:r>
            <a:endParaRPr lang="en-US" sz="1542" dirty="0"/>
          </a:p>
        </p:txBody>
      </p:sp>
      <p:sp>
        <p:nvSpPr>
          <p:cNvPr id="12" name="Text 9"/>
          <p:cNvSpPr/>
          <p:nvPr/>
        </p:nvSpPr>
        <p:spPr>
          <a:xfrm>
            <a:off x="531614" y="5955208"/>
            <a:ext cx="5450483" cy="2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data improved decision-making.</a:t>
            </a:r>
            <a:endParaRPr lang="en-US" sz="1167" dirty="0"/>
          </a:p>
        </p:txBody>
      </p:sp>
      <p:sp>
        <p:nvSpPr>
          <p:cNvPr id="13" name="Text 10"/>
          <p:cNvSpPr/>
          <p:nvPr/>
        </p:nvSpPr>
        <p:spPr>
          <a:xfrm>
            <a:off x="6209904" y="4924029"/>
            <a:ext cx="5450483" cy="50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917"/>
              </a:lnSpc>
            </a:pPr>
            <a:r>
              <a:rPr lang="en-US" sz="3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3917" dirty="0"/>
          </a:p>
        </p:txBody>
      </p:sp>
      <p:sp>
        <p:nvSpPr>
          <p:cNvPr id="14" name="Text 11"/>
          <p:cNvSpPr/>
          <p:nvPr/>
        </p:nvSpPr>
        <p:spPr>
          <a:xfrm>
            <a:off x="7938294" y="5614988"/>
            <a:ext cx="1993603" cy="24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542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1542" dirty="0"/>
          </a:p>
        </p:txBody>
      </p:sp>
      <p:sp>
        <p:nvSpPr>
          <p:cNvPr id="15" name="Text 12"/>
          <p:cNvSpPr/>
          <p:nvPr/>
        </p:nvSpPr>
        <p:spPr>
          <a:xfrm>
            <a:off x="6209904" y="5955209"/>
            <a:ext cx="5450483" cy="485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costs, improved customer satisfaction, efficient global supply chain.</a:t>
            </a:r>
            <a:endParaRPr lang="en-US" sz="116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2346211"/>
          </a:xfrm>
        </p:spPr>
        <p:txBody>
          <a:bodyPr/>
          <a:lstStyle/>
          <a:p>
            <a:br>
              <a:rPr lang="en-US" sz="4000" dirty="0">
                <a:latin typeface="Arial Black" panose="020B0A04020102020204" pitchFamily="34" charset="0"/>
              </a:rPr>
            </a:br>
            <a:br>
              <a:rPr lang="en-US" sz="4000" dirty="0">
                <a:latin typeface="Arial Black" panose="020B0A04020102020204" pitchFamily="34" charset="0"/>
              </a:rPr>
            </a:br>
            <a:r>
              <a:rPr lang="en-US" sz="4000" dirty="0">
                <a:latin typeface="Arial Black" panose="020B0A04020102020204" pitchFamily="34" charset="0"/>
              </a:rPr>
              <a:t>TOPICS</a:t>
            </a:r>
            <a:r>
              <a:rPr lang="en-US" dirty="0">
                <a:latin typeface="Arial Black" panose="020B0A04020102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ERP (Enterprise Resource Planning)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Software Prototype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683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/>
          <a:lstStyle/>
          <a:p>
            <a:r>
              <a:rPr lang="en-US" dirty="0"/>
              <a:t>SOFTWARE      PROTOTYPE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CA2FB5B-570E-D181-A4B1-1DCB61C08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879" r="16879"/>
          <a:stretch/>
        </p:blipFill>
        <p:spPr>
          <a:xfrm>
            <a:off x="6341806" y="994696"/>
            <a:ext cx="4812648" cy="4521200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 anchor="b">
            <a:normAutofit/>
          </a:bodyPr>
          <a:lstStyle/>
          <a:p>
            <a:r>
              <a:rPr lang="en-US" dirty="0"/>
              <a:t>What is a Software Prototype?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3C7251B-B347-F0D4-04AE-9CCE0F0404BB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2951928902"/>
              </p:ext>
            </p:extLst>
          </p:nvPr>
        </p:nvGraphicFramePr>
        <p:xfrm>
          <a:off x="1166087" y="2652713"/>
          <a:ext cx="9780587" cy="343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 anchor="b">
            <a:normAutofit/>
          </a:bodyPr>
          <a:lstStyle/>
          <a:p>
            <a:r>
              <a:rPr lang="en-US" dirty="0"/>
              <a:t>Why use a Prototype?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validate requirements before development begins.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avoid misunderstandings between clients and developers.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reduce risk of costly changes later in the project.</a:t>
            </a:r>
          </a:p>
        </p:txBody>
      </p:sp>
      <p:pic>
        <p:nvPicPr>
          <p:cNvPr id="8" name="Content Placeholder 7" descr="A sphere with icons on it&#10;&#10;AI-generated content may be incorrect.">
            <a:extLst>
              <a:ext uri="{FF2B5EF4-FFF2-40B4-BE49-F238E27FC236}">
                <a16:creationId xmlns:a16="http://schemas.microsoft.com/office/drawing/2014/main" id="{274566B0-B169-0032-B809-1BD06C4E3DD4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6793524" y="2023984"/>
            <a:ext cx="3642862" cy="3332832"/>
          </a:xfrm>
          <a:noFill/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 anchor="b">
            <a:normAutofit/>
          </a:bodyPr>
          <a:lstStyle/>
          <a:p>
            <a:r>
              <a:rPr lang="en-US" dirty="0"/>
              <a:t>Advantages of Prototyping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Early detection of design and functionality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Better communication with stakeholders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Improves requirement clarity.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Faster time-to-market.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1254A0-B805-0E9A-3653-5A833C60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8584"/>
            <a:ext cx="5521377" cy="2758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 anchor="b">
            <a:normAutofit/>
          </a:bodyPr>
          <a:lstStyle/>
          <a:p>
            <a:r>
              <a:rPr lang="en-US" dirty="0"/>
              <a:t>Disadvantages of Prototyping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May lead to false expectations of the final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Scope creep due to frequent 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suitable for large-scale or complex systems in early stages.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04AEBF-F029-9216-D9BB-FF94B91A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035" b="1"/>
          <a:stretch>
            <a:fillRect/>
          </a:stretch>
        </p:blipFill>
        <p:spPr>
          <a:xfrm>
            <a:off x="6283244" y="2023984"/>
            <a:ext cx="4663421" cy="333283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9A0F6-C614-624D-E936-E29D77C15993}"/>
              </a:ext>
            </a:extLst>
          </p:cNvPr>
          <p:cNvSpPr txBox="1"/>
          <p:nvPr/>
        </p:nvSpPr>
        <p:spPr>
          <a:xfrm>
            <a:off x="6828503" y="249271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032388"/>
            <a:ext cx="9692640" cy="899652"/>
          </a:xfrm>
        </p:spPr>
        <p:txBody>
          <a:bodyPr/>
          <a:lstStyle/>
          <a:p>
            <a:r>
              <a:rPr lang="en-US" dirty="0"/>
              <a:t>Types of Software Prototypes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353DB-E4D8-1CA0-3210-BCF4DC3D0900}"/>
              </a:ext>
            </a:extLst>
          </p:cNvPr>
          <p:cNvSpPr txBox="1"/>
          <p:nvPr/>
        </p:nvSpPr>
        <p:spPr>
          <a:xfrm>
            <a:off x="1356851" y="2182761"/>
            <a:ext cx="364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  <p:pic>
        <p:nvPicPr>
          <p:cNvPr id="11" name="Picture 10" descr="A diagram of software prototype">
            <a:extLst>
              <a:ext uri="{FF2B5EF4-FFF2-40B4-BE49-F238E27FC236}">
                <a16:creationId xmlns:a16="http://schemas.microsoft.com/office/drawing/2014/main" id="{61CFDCC9-A6C3-81BB-165E-09DE8AD2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835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199"/>
            <a:ext cx="10121488" cy="1327356"/>
          </a:xfrm>
        </p:spPr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C7B5A-A5C3-15D4-DF71-B692D28942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371602" y="1932040"/>
            <a:ext cx="9026012" cy="2905432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Software prototyping is an essential step in modern software development.</a:t>
            </a:r>
          </a:p>
          <a:p>
            <a:pPr lvl="1"/>
            <a:r>
              <a:rPr lang="en-US" sz="2400" dirty="0"/>
              <a:t>It reduces risks, saves time, and ensures better user satisfaction.</a:t>
            </a:r>
          </a:p>
          <a:p>
            <a:pPr lvl="1"/>
            <a:r>
              <a:rPr lang="en-US" sz="2400" dirty="0"/>
              <a:t>Overall, it leads to a better and more user-friendly final product.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F59146DD3ED84C89043C41D8FEF0D7" ma:contentTypeVersion="0" ma:contentTypeDescription="Create a new document." ma:contentTypeScope="" ma:versionID="b8c8eb7b97a2e0ff0df55b5d029c388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7afea3e0d79ee7f4da963f752a980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11CDA8-7733-428A-80F2-F57FA9825B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98C35-9ECE-4425-BCBA-00E118C705CE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{15FF8BE3-767F-4BCF-9D15-ED115875C8E5}tf45331398_win32</Template>
  <TotalTime>276</TotalTime>
  <Words>553</Words>
  <Application>Microsoft Office PowerPoint</Application>
  <PresentationFormat>Widescreen</PresentationFormat>
  <Paragraphs>131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Black</vt:lpstr>
      <vt:lpstr>Bradley Hand ITC</vt:lpstr>
      <vt:lpstr>Calibri</vt:lpstr>
      <vt:lpstr>Cavolini</vt:lpstr>
      <vt:lpstr>Inter</vt:lpstr>
      <vt:lpstr>Petrona Bold</vt:lpstr>
      <vt:lpstr>Tenorite</vt:lpstr>
      <vt:lpstr>Custom</vt:lpstr>
      <vt:lpstr>PRESENTATION  SOFTWARE ENIGINEERING </vt:lpstr>
      <vt:lpstr>  TOPICS:</vt:lpstr>
      <vt:lpstr>SOFTWARE      PROTOTYPE</vt:lpstr>
      <vt:lpstr>What is a Software Prototype?</vt:lpstr>
      <vt:lpstr>Why use a Prototype?</vt:lpstr>
      <vt:lpstr>Advantages of Prototyping</vt:lpstr>
      <vt:lpstr>Disadvantages of Prototyping </vt:lpstr>
      <vt:lpstr>Types of Software Prototypes</vt:lpstr>
      <vt:lpstr>Conclusion: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Unais</dc:creator>
  <cp:lastModifiedBy>Muhammad Khuzaima Siddiqui</cp:lastModifiedBy>
  <cp:revision>3</cp:revision>
  <dcterms:created xsi:type="dcterms:W3CDTF">2025-05-26T08:04:40Z</dcterms:created>
  <dcterms:modified xsi:type="dcterms:W3CDTF">2025-05-27T03:54:32Z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0x010100D5F59146DD3ED84C89043C41D8FEF0D7</vt:lpwstr>
  </property>
</Properties>
</file>